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F49D0-71CD-4B68-AA37-CA242499E3CE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96D85-C376-42CA-927E-B27CF4F245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6D85-C376-42CA-927E-B27CF4F245F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CFF1-E168-4C81-97EC-6984F6A67E9C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F4AD-A82A-491C-A9A9-3FE331ABE8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85728"/>
            <a:ext cx="5214974" cy="1071570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ru-RU" sz="2800" b="1" dirty="0" smtClean="0"/>
              <a:t>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Памятка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Что </a:t>
            </a:r>
            <a:r>
              <a:rPr lang="ru-RU" sz="2800" b="1" dirty="0">
                <a:solidFill>
                  <a:srgbClr val="FF0000"/>
                </a:solidFill>
              </a:rPr>
              <a:t>нужно знать </a:t>
            </a:r>
            <a:r>
              <a:rPr lang="ru-RU" sz="2800" b="1" dirty="0" smtClean="0">
                <a:solidFill>
                  <a:srgbClr val="FF0000"/>
                </a:solidFill>
              </a:rPr>
              <a:t>о коррупции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Каждый работодатель должен знать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4254502" cy="4697427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соответствии с ч. 4 ст. 12 Федерального закона от 25.12.2008 №273-ФЗ «О противодействии коррупции» работодатель при заключении трудового или гражданско-правового договора на выполнении работ (оказание услуг) стоимостью более ста тысяч рублей с гражданином, замещавшим должности государственной или муниципальной службы, перечень которых устанавливается нормативными правовыми актами Российской Федерации,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(работодателю) государственного или муниципального служащего по последнему месту его службы в порядке, устанавливаемом нормативными правовыми актами Российской Федерации.</a:t>
            </a:r>
          </a:p>
          <a:p>
            <a:pPr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      За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невыполнение указанного требования Закона наступает административная ответственность по ст. 19.28 «Незаконное привлечение к трудовой деятельности либо к выполнению работ или оказанию услуг государственного или муниципального служащего» </a:t>
            </a:r>
            <a:r>
              <a:rPr lang="ru-RU" sz="3700" dirty="0" err="1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РФ в виде наложения административного штрафа на граждан в размере до 4 тысяч рублей, на должностных лиц – до 50 тысяч рублей, на юридических лиц – до 500 тысяч рублей.</a:t>
            </a:r>
          </a:p>
          <a:p>
            <a:endParaRPr lang="ru-RU" dirty="0"/>
          </a:p>
        </p:txBody>
      </p:sp>
      <p:pic>
        <p:nvPicPr>
          <p:cNvPr id="1027" name="Picture 3" descr="D:\памятка\prokyratyr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1857388" cy="1328729"/>
          </a:xfrm>
          <a:prstGeom prst="rect">
            <a:avLst/>
          </a:prstGeom>
          <a:noFill/>
        </p:spPr>
      </p:pic>
      <p:pic>
        <p:nvPicPr>
          <p:cNvPr id="1028" name="Picture 4" descr="D:\памятка\ЗаКоррупцию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041775" cy="1857388"/>
          </a:xfrm>
          <a:prstGeom prst="rect">
            <a:avLst/>
          </a:prstGeom>
          <a:noFill/>
        </p:spPr>
      </p:pic>
      <p:pic>
        <p:nvPicPr>
          <p:cNvPr id="1029" name="Picture 5" descr="D:\памятка\298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4081112" cy="25717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929454" y="571480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Пензенская транспортная </a:t>
            </a:r>
            <a:r>
              <a:rPr lang="ru-RU" sz="1200" i="1" dirty="0"/>
              <a:t>прокуратура </a:t>
            </a:r>
          </a:p>
          <a:p>
            <a:r>
              <a:rPr lang="ru-RU" sz="1200" i="1" dirty="0"/>
              <a:t>Приволжска транспортная прокуратура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6000768"/>
            <a:ext cx="4071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о </a:t>
            </a:r>
            <a:r>
              <a:rPr lang="ru-RU" sz="1000" i="1" dirty="0"/>
              <a:t>фактах </a:t>
            </a:r>
            <a:r>
              <a:rPr lang="ru-RU" sz="1000" i="1" dirty="0" smtClean="0"/>
              <a:t>коррупции </a:t>
            </a:r>
            <a:r>
              <a:rPr lang="ru-RU" sz="1000" i="1" dirty="0" smtClean="0"/>
              <a:t>сообщайте на сайт: </a:t>
            </a:r>
            <a:r>
              <a:rPr lang="en-US" sz="1000" i="1" dirty="0" smtClean="0"/>
              <a:t>https://ptproc.ru/</a:t>
            </a:r>
            <a:endParaRPr lang="ru-RU" sz="1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42900"/>
            <a:ext cx="3214678" cy="1560538"/>
          </a:xfrm>
        </p:spPr>
        <p:txBody>
          <a:bodyPr>
            <a:normAutofit fontScale="90000"/>
          </a:bodyPr>
          <a:lstStyle/>
          <a:p>
            <a:pPr algn="l">
              <a:lnSpc>
                <a:spcPts val="15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kern="0" dirty="0" smtClean="0"/>
              <a:t>Уголовный кодекс Российской Федерации предусматривает уголовную ответственность как за получение взятки, так и за дачу взятки </a:t>
            </a:r>
            <a:r>
              <a:rPr lang="ru-RU" sz="1600" b="1" kern="100" dirty="0" smtClean="0"/>
              <a:t>и посредничество во взяточничестве.</a:t>
            </a:r>
            <a:r>
              <a:rPr lang="ru-RU" kern="100" dirty="0" smtClean="0"/>
              <a:t/>
            </a:r>
            <a:br>
              <a:rPr lang="ru-RU" kern="100" dirty="0" smtClean="0"/>
            </a:br>
            <a:endParaRPr lang="ru-RU" kern="1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3000372"/>
            <a:ext cx="3214678" cy="37147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Взятка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Может быть в виде денег, ценных бумаг, иного имущества либо в виде незаконных оказания услуг имущественного характера или предоставления иных имущественных прав.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Наказание за получение взятки (ст. 290 УК РФ):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5 миллионов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или в размере заработной платы или иного дохода осужденного за период до 5 лет, или в размере до стократной суммы взятки с лишением права занимать определённые должности или заниматься определённой деятельностью на срок до 15 лет;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Лишение свободы на срок до 15 лет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штрафом в размере до семидесятикратной суммы взятки или без такового и с лишением права занимать определённые должности или заниматься определённой деятельностью на срок до 15 лет или без такового.</a:t>
            </a:r>
          </a:p>
          <a:p>
            <a:endParaRPr lang="ru-RU" sz="1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928926" y="142852"/>
            <a:ext cx="2997222" cy="6858048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Наказание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дачу взятки (ст.291 УК РФ):</a:t>
            </a:r>
          </a:p>
          <a:p>
            <a:pPr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 до 4 миллионов рублей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или в размере заработной платы или иного дохода осужденного за период до 4 лет или в размере до девяностократной суммы взятки с лишением права занимать определённые должности или заниматься определённой деятельностью на срок до 10 лет и без такового;</a:t>
            </a:r>
          </a:p>
          <a:p>
            <a:pPr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Лишение свободы на срок до 15 лет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штрафом в размере до семидесятикратной суммы взятки или без такового и с лишением права занимать определённые должности или заниматься определённой деятельностью на срок до 10 лет или без такового.</a:t>
            </a:r>
          </a:p>
          <a:p>
            <a:pPr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Наказание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посредничество во взяточничестве (ст.291.1 УК РФ):</a:t>
            </a:r>
          </a:p>
          <a:p>
            <a:pPr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 до 3 миллионов рублей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или в размере заработной платы или иного дохода осужденного за период до 3 лет или в размере до восьмидесятикратной суммы взятки с лишением права занимать определенные должности или заниматься определённой деятельностью на срок до 7 лет или без такового;</a:t>
            </a:r>
          </a:p>
          <a:p>
            <a:pPr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Лишение свободы на срок до 12 лет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штрафом в размере до семидесятикратной суммы взятки или без такового и с лишением права занимать определённые должности или заниматься определённой деятельностью на срок до 7 лет или без такового.</a:t>
            </a:r>
          </a:p>
          <a:p>
            <a:pPr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Наказание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мелкое взяточничество (ст. 291.2 УК РФ),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именно за получение, дачу взятки лично или через посредника в размере не превышающем 10 тысяч рублей:</a:t>
            </a:r>
          </a:p>
          <a:p>
            <a:pPr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 до 1 миллиона рублей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или в размере заработной платы или иного дохода осужденного за период до 1 года;</a:t>
            </a:r>
          </a:p>
          <a:p>
            <a:pPr indent="0" algn="just">
              <a:lnSpc>
                <a:spcPts val="132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Исправительные 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срок до 3 лет;</a:t>
            </a:r>
          </a:p>
          <a:p>
            <a:pPr indent="0" algn="just">
              <a:lnSpc>
                <a:spcPts val="132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Ограничение свободы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срок до 4 лет;</a:t>
            </a:r>
          </a:p>
          <a:p>
            <a:pPr indent="0" algn="just">
              <a:lnSpc>
                <a:spcPts val="132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Лишение свободы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срок до 3 лет.</a:t>
            </a:r>
          </a:p>
          <a:p>
            <a:pPr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000760" y="0"/>
            <a:ext cx="3286148" cy="85405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 можете остановить коррупцию!</a:t>
            </a:r>
          </a:p>
          <a:p>
            <a:r>
              <a:rPr lang="ru-RU" dirty="0" smtClean="0"/>
              <a:t> Сообщайте о фактах коррупции!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643570" y="4786322"/>
            <a:ext cx="3500430" cy="1928826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Лицо, давшее взятку либо совершившее посредничество во взяточничестве, освобождается от уголовной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ответствен-ности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если оно активно способствовало раскрытию, расследованию и (или)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пре-сечению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преступления либо в отношении его имело место вымогательство взятки со стороны должностного лица либо лицо после совершения преступления добровольно сообщило в орган, имеющий право возбудить уголовное дело по данному факту.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Picture 2" descr="D:\памятка\Bezymyannyj-800x4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071866" cy="1857388"/>
          </a:xfrm>
          <a:prstGeom prst="rect">
            <a:avLst/>
          </a:prstGeom>
          <a:noFill/>
        </p:spPr>
      </p:pic>
      <p:pic>
        <p:nvPicPr>
          <p:cNvPr id="15362" name="Picture 2" descr="D:\памятка\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642918"/>
            <a:ext cx="2714644" cy="2500652"/>
          </a:xfrm>
          <a:prstGeom prst="rect">
            <a:avLst/>
          </a:prstGeom>
          <a:noFill/>
        </p:spPr>
      </p:pic>
      <p:pic>
        <p:nvPicPr>
          <p:cNvPr id="15363" name="Picture 3" descr="D:\памятка\shutterstock_128399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928958" cy="144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471</Words>
  <Application>Microsoft Office PowerPoint</Application>
  <PresentationFormat>Экран (4:3)</PresentationFormat>
  <Paragraphs>30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               Памятка  Что нужно знать о коррупции </vt:lpstr>
      <vt:lpstr> Уголовный кодекс Российской Федерации предусматривает уголовную ответственность как за получение взятки, так и за дачу взятки и посредничество во взяточничестве.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2018-07-17T10:01:20Z</dcterms:created>
  <dcterms:modified xsi:type="dcterms:W3CDTF">2018-07-17T12:59:50Z</dcterms:modified>
</cp:coreProperties>
</file>